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335ab35e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335ab35e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5354e9d6f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5354e9d6f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354e9d6f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5354e9d6f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5354e9d6f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5354e9d6f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60ccd4df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60ccd4df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53543192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53543192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3543192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3543192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67ed41e9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67ed41e9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354e9d6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354e9d6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5354319269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5354319269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4db312b9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54db312b9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354e9d6f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354e9d6f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5354319269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5354319269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leafletjs.com/index.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13.png"/><Relationship Id="rId6" Type="http://schemas.openxmlformats.org/officeDocument/2006/relationships/image" Target="../media/image8.png"/><Relationship Id="rId7"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13.png"/><Relationship Id="rId6" Type="http://schemas.openxmlformats.org/officeDocument/2006/relationships/image" Target="../media/image8.png"/><Relationship Id="rId7"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3.png"/><Relationship Id="rId6" Type="http://schemas.openxmlformats.org/officeDocument/2006/relationships/image" Target="../media/image15.png"/><Relationship Id="rId7"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94900" y="1578400"/>
            <a:ext cx="5360100" cy="2269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IOT Project</a:t>
            </a:r>
            <a:endParaRPr/>
          </a:p>
          <a:p>
            <a:pPr indent="0" lvl="0" marL="0" rtl="0" algn="ctr">
              <a:spcBef>
                <a:spcPts val="0"/>
              </a:spcBef>
              <a:spcAft>
                <a:spcPts val="0"/>
              </a:spcAft>
              <a:buNone/>
            </a:pPr>
            <a:r>
              <a:rPr lang="en"/>
              <a:t>Smart Parking Navigation System</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lang="en" sz="1200"/>
              <a:t>Almog Arviv</a:t>
            </a:r>
            <a:br>
              <a:rPr lang="en" sz="1200"/>
            </a:br>
            <a:r>
              <a:rPr lang="en" sz="1200"/>
              <a:t>Guy Paz Ben Itzhak</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Azure Web Application</a:t>
            </a:r>
            <a:endParaRPr/>
          </a:p>
        </p:txBody>
      </p:sp>
      <p:sp>
        <p:nvSpPr>
          <p:cNvPr id="206" name="Google Shape;206;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b="1" lang="en" sz="1516"/>
              <a:t>Map</a:t>
            </a:r>
            <a:r>
              <a:rPr lang="en" sz="1516"/>
              <a:t>: </a:t>
            </a:r>
            <a:br>
              <a:rPr lang="en"/>
            </a:br>
            <a:r>
              <a:rPr lang="en"/>
              <a:t>we chose to use </a:t>
            </a:r>
            <a:r>
              <a:rPr lang="en" u="sng">
                <a:solidFill>
                  <a:schemeClr val="hlink"/>
                </a:solidFill>
                <a:hlinkClick r:id="rId3"/>
              </a:rPr>
              <a:t>Leaflet</a:t>
            </a:r>
            <a:r>
              <a:rPr lang="en"/>
              <a:t>, an open source interactive map javascript library for our map functionality.</a:t>
            </a:r>
            <a:endParaRPr/>
          </a:p>
          <a:p>
            <a:pPr indent="0" lvl="0" marL="0" rtl="0" algn="l">
              <a:spcBef>
                <a:spcPts val="1200"/>
              </a:spcBef>
              <a:spcAft>
                <a:spcPts val="0"/>
              </a:spcAft>
              <a:buNone/>
            </a:pPr>
            <a:r>
              <a:rPr b="1" lang="en" sz="1516"/>
              <a:t>Menu</a:t>
            </a:r>
            <a:r>
              <a:rPr lang="en" sz="1516"/>
              <a:t>:</a:t>
            </a:r>
            <a:endParaRPr sz="1516"/>
          </a:p>
          <a:p>
            <a:pPr indent="-304958" lvl="0" marL="457200" rtl="0" algn="l">
              <a:spcBef>
                <a:spcPts val="1200"/>
              </a:spcBef>
              <a:spcAft>
                <a:spcPts val="0"/>
              </a:spcAft>
              <a:buSzPct val="100000"/>
              <a:buChar char="-"/>
            </a:pPr>
            <a:r>
              <a:rPr lang="en"/>
              <a:t>Find a space: use occupancy data to navigate to most likely section to find a parking space. Alternatively, user can </a:t>
            </a:r>
            <a:r>
              <a:rPr lang="en"/>
              <a:t>request</a:t>
            </a:r>
            <a:r>
              <a:rPr lang="en"/>
              <a:t> specific location for navigation.</a:t>
            </a:r>
            <a:endParaRPr/>
          </a:p>
          <a:p>
            <a:pPr indent="-304958" lvl="0" marL="457200" rtl="0" algn="l">
              <a:spcBef>
                <a:spcPts val="0"/>
              </a:spcBef>
              <a:spcAft>
                <a:spcPts val="0"/>
              </a:spcAft>
              <a:buSzPct val="100000"/>
              <a:buChar char="-"/>
            </a:pPr>
            <a:r>
              <a:rPr lang="en"/>
              <a:t>N</a:t>
            </a:r>
            <a:r>
              <a:rPr lang="en"/>
              <a:t>avigate to exit: navigate to closest exit point.</a:t>
            </a:r>
            <a:endParaRPr/>
          </a:p>
          <a:p>
            <a:pPr indent="-304958" lvl="0" marL="457200" rtl="0" algn="l">
              <a:spcBef>
                <a:spcPts val="0"/>
              </a:spcBef>
              <a:spcAft>
                <a:spcPts val="0"/>
              </a:spcAft>
              <a:buSzPct val="100000"/>
              <a:buChar char="-"/>
            </a:pPr>
            <a:r>
              <a:rPr lang="en"/>
              <a:t>Save </a:t>
            </a:r>
            <a:r>
              <a:rPr lang="en"/>
              <a:t>location: option to input your parking spot location that will be saved on the device browser's cookies.</a:t>
            </a:r>
            <a:endParaRPr/>
          </a:p>
          <a:p>
            <a:pPr indent="-304958" lvl="0" marL="457200" rtl="0" algn="l">
              <a:spcBef>
                <a:spcPts val="0"/>
              </a:spcBef>
              <a:spcAft>
                <a:spcPts val="0"/>
              </a:spcAft>
              <a:buSzPct val="100000"/>
              <a:buChar char="-"/>
            </a:pPr>
            <a:r>
              <a:rPr lang="en"/>
              <a:t>Change vehicle number: user ability to manually correct false number detection. it is possible to change the vehicle number on the app so that other update cameras will still send updates to the user map.</a:t>
            </a:r>
            <a:endParaRPr/>
          </a:p>
          <a:p>
            <a:pPr indent="-304958" lvl="0" marL="457200" rtl="0" algn="l">
              <a:spcBef>
                <a:spcPts val="0"/>
              </a:spcBef>
              <a:spcAft>
                <a:spcPts val="0"/>
              </a:spcAft>
              <a:buSzPct val="100000"/>
              <a:buChar char="-"/>
            </a:pPr>
            <a:r>
              <a:rPr lang="en"/>
              <a:t>Auxiliary navigation and payment applications options: Google Maps, Waze, Pango.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Azure Functions</a:t>
            </a:r>
            <a:endParaRPr/>
          </a:p>
        </p:txBody>
      </p:sp>
      <p:sp>
        <p:nvSpPr>
          <p:cNvPr id="212" name="Google Shape;212;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a:t>Insert </a:t>
            </a:r>
            <a:r>
              <a:rPr lang="en"/>
              <a:t>- inserts a new unique entity of a vehicle number to the Azure occupancy table.</a:t>
            </a:r>
            <a:endParaRPr/>
          </a:p>
          <a:p>
            <a:pPr indent="0" lvl="0" marL="0" rtl="0" algn="l">
              <a:spcBef>
                <a:spcPts val="1200"/>
              </a:spcBef>
              <a:spcAft>
                <a:spcPts val="0"/>
              </a:spcAft>
              <a:buNone/>
            </a:pPr>
            <a:r>
              <a:rPr b="1" lang="en" sz="1400"/>
              <a:t>Remove </a:t>
            </a:r>
            <a:r>
              <a:rPr lang="en"/>
              <a:t>- removes the entity of the vehicle from the tables.</a:t>
            </a:r>
            <a:endParaRPr/>
          </a:p>
          <a:p>
            <a:pPr indent="0" lvl="0" marL="0" rtl="0" algn="l">
              <a:spcBef>
                <a:spcPts val="1200"/>
              </a:spcBef>
              <a:spcAft>
                <a:spcPts val="0"/>
              </a:spcAft>
              <a:buNone/>
            </a:pPr>
            <a:r>
              <a:rPr b="1" lang="en" sz="1400"/>
              <a:t>Update</a:t>
            </a:r>
            <a:r>
              <a:rPr b="1" lang="en"/>
              <a:t> </a:t>
            </a:r>
            <a:r>
              <a:rPr lang="en"/>
              <a:t>- updates the Azure table and sends a SignalR location update to the user’s URL.</a:t>
            </a:r>
            <a:endParaRPr/>
          </a:p>
          <a:p>
            <a:pPr indent="0" lvl="0" marL="0" rtl="0" algn="l">
              <a:spcBef>
                <a:spcPts val="1200"/>
              </a:spcBef>
              <a:spcAft>
                <a:spcPts val="1200"/>
              </a:spcAft>
              <a:buNone/>
            </a:pPr>
            <a:r>
              <a:rPr b="1" lang="en" sz="1400"/>
              <a:t>Query Occupancy</a:t>
            </a:r>
            <a:r>
              <a:rPr b="1" lang="en"/>
              <a:t> </a:t>
            </a:r>
            <a:r>
              <a:rPr lang="en"/>
              <a:t>- </a:t>
            </a:r>
            <a:r>
              <a:rPr lang="en"/>
              <a:t>queries</a:t>
            </a:r>
            <a:r>
              <a:rPr lang="en"/>
              <a:t> the Azure table for occupancy data by section and sends a SignalR message with the update for all users.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Improvements / Bugs / WIP</a:t>
            </a:r>
            <a:endParaRPr/>
          </a:p>
        </p:txBody>
      </p:sp>
      <p:sp>
        <p:nvSpPr>
          <p:cNvPr id="218" name="Google Shape;218;p24"/>
          <p:cNvSpPr txBox="1"/>
          <p:nvPr>
            <p:ph idx="1" type="body"/>
          </p:nvPr>
        </p:nvSpPr>
        <p:spPr>
          <a:xfrm>
            <a:off x="1297500" y="1567550"/>
            <a:ext cx="4852800" cy="3069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Ads:</a:t>
            </a:r>
            <a:br>
              <a:rPr lang="en"/>
            </a:br>
            <a:r>
              <a:rPr lang="en"/>
              <a:t>We left a small non-obstructive space below the map to allow for ads as an optional income from the app.</a:t>
            </a:r>
            <a:endParaRPr/>
          </a:p>
          <a:p>
            <a:pPr indent="-311150" lvl="0" marL="457200" rtl="0" algn="l">
              <a:spcBef>
                <a:spcPts val="0"/>
              </a:spcBef>
              <a:spcAft>
                <a:spcPts val="0"/>
              </a:spcAft>
              <a:buSzPts val="1300"/>
              <a:buChar char="●"/>
            </a:pPr>
            <a:r>
              <a:rPr lang="en"/>
              <a:t>IOT Device cameras algorithm improvements:</a:t>
            </a:r>
            <a:br>
              <a:rPr lang="en"/>
            </a:br>
            <a:r>
              <a:rPr lang="en"/>
              <a:t>Continuous</a:t>
            </a:r>
            <a:r>
              <a:rPr lang="en"/>
              <a:t> scanning on all cameras, front gate interval times optimization.</a:t>
            </a:r>
            <a:endParaRPr/>
          </a:p>
          <a:p>
            <a:pPr indent="-311150" lvl="0" marL="457200" rtl="0" algn="l">
              <a:spcBef>
                <a:spcPts val="0"/>
              </a:spcBef>
              <a:spcAft>
                <a:spcPts val="0"/>
              </a:spcAft>
              <a:buSzPts val="1300"/>
              <a:buChar char="●"/>
            </a:pPr>
            <a:r>
              <a:rPr lang="en"/>
              <a:t>Navigation:</a:t>
            </a:r>
            <a:br>
              <a:rPr lang="en"/>
            </a:br>
            <a:r>
              <a:rPr lang="en"/>
              <a:t>D</a:t>
            </a:r>
            <a:r>
              <a:rPr lang="en"/>
              <a:t>irections for the navigation</a:t>
            </a:r>
            <a:r>
              <a:rPr lang="en"/>
              <a:t> on the map proved to be </a:t>
            </a:r>
            <a:r>
              <a:rPr lang="en"/>
              <a:t>difficult</a:t>
            </a:r>
            <a:r>
              <a:rPr lang="en"/>
              <a:t> to integrate using leaflet, for future iterations a different plugin should be considered.</a:t>
            </a:r>
            <a:endParaRPr/>
          </a:p>
        </p:txBody>
      </p:sp>
      <p:grpSp>
        <p:nvGrpSpPr>
          <p:cNvPr id="219" name="Google Shape;219;p24"/>
          <p:cNvGrpSpPr/>
          <p:nvPr/>
        </p:nvGrpSpPr>
        <p:grpSpPr>
          <a:xfrm>
            <a:off x="6150296" y="892148"/>
            <a:ext cx="1873949" cy="3957251"/>
            <a:chOff x="6606300" y="181900"/>
            <a:chExt cx="2143125" cy="4851951"/>
          </a:xfrm>
        </p:grpSpPr>
        <p:pic>
          <p:nvPicPr>
            <p:cNvPr id="220" name="Google Shape;220;p24"/>
            <p:cNvPicPr preferRelativeResize="0"/>
            <p:nvPr/>
          </p:nvPicPr>
          <p:blipFill>
            <a:blip r:embed="rId3">
              <a:alphaModFix/>
            </a:blip>
            <a:stretch>
              <a:fillRect/>
            </a:stretch>
          </p:blipFill>
          <p:spPr>
            <a:xfrm>
              <a:off x="6711087" y="472225"/>
              <a:ext cx="1933575" cy="4292476"/>
            </a:xfrm>
            <a:prstGeom prst="rect">
              <a:avLst/>
            </a:prstGeom>
            <a:noFill/>
            <a:ln>
              <a:noFill/>
            </a:ln>
          </p:spPr>
        </p:pic>
        <p:pic>
          <p:nvPicPr>
            <p:cNvPr id="221" name="Google Shape;221;p24"/>
            <p:cNvPicPr preferRelativeResize="0"/>
            <p:nvPr/>
          </p:nvPicPr>
          <p:blipFill>
            <a:blip r:embed="rId4">
              <a:alphaModFix/>
            </a:blip>
            <a:stretch>
              <a:fillRect/>
            </a:stretch>
          </p:blipFill>
          <p:spPr>
            <a:xfrm>
              <a:off x="6606300" y="181900"/>
              <a:ext cx="2143125" cy="4851951"/>
            </a:xfrm>
            <a:prstGeom prst="rect">
              <a:avLst/>
            </a:prstGeom>
            <a:noFill/>
            <a:ln>
              <a:noFill/>
            </a:ln>
          </p:spPr>
        </p:pic>
      </p:grpSp>
      <p:pic>
        <p:nvPicPr>
          <p:cNvPr id="222" name="Google Shape;222;p24"/>
          <p:cNvPicPr preferRelativeResize="0"/>
          <p:nvPr/>
        </p:nvPicPr>
        <p:blipFill>
          <a:blip r:embed="rId5">
            <a:alphaModFix/>
          </a:blip>
          <a:stretch>
            <a:fillRect/>
          </a:stretch>
        </p:blipFill>
        <p:spPr>
          <a:xfrm>
            <a:off x="6329963" y="3675400"/>
            <a:ext cx="1514625" cy="497350"/>
          </a:xfrm>
          <a:prstGeom prst="rect">
            <a:avLst/>
          </a:prstGeom>
          <a:noFill/>
          <a:ln>
            <a:noFill/>
          </a:ln>
        </p:spPr>
      </p:pic>
      <p:pic>
        <p:nvPicPr>
          <p:cNvPr id="223" name="Google Shape;223;p24"/>
          <p:cNvPicPr preferRelativeResize="0"/>
          <p:nvPr/>
        </p:nvPicPr>
        <p:blipFill>
          <a:blip r:embed="rId6">
            <a:alphaModFix/>
          </a:blip>
          <a:stretch>
            <a:fillRect/>
          </a:stretch>
        </p:blipFill>
        <p:spPr>
          <a:xfrm rot="5400000">
            <a:off x="6347437" y="3706862"/>
            <a:ext cx="443275" cy="428350"/>
          </a:xfrm>
          <a:prstGeom prst="rect">
            <a:avLst/>
          </a:prstGeom>
          <a:noFill/>
          <a:ln>
            <a:noFill/>
          </a:ln>
        </p:spPr>
      </p:pic>
      <p:pic>
        <p:nvPicPr>
          <p:cNvPr id="224" name="Google Shape;224;p24"/>
          <p:cNvPicPr preferRelativeResize="0"/>
          <p:nvPr/>
        </p:nvPicPr>
        <p:blipFill>
          <a:blip r:embed="rId7">
            <a:alphaModFix/>
          </a:blip>
          <a:stretch>
            <a:fillRect/>
          </a:stretch>
        </p:blipFill>
        <p:spPr>
          <a:xfrm flipH="1">
            <a:off x="6813150" y="3713538"/>
            <a:ext cx="507322" cy="421075"/>
          </a:xfrm>
          <a:prstGeom prst="rect">
            <a:avLst/>
          </a:prstGeom>
          <a:noFill/>
          <a:ln>
            <a:noFill/>
          </a:ln>
        </p:spPr>
      </p:pic>
      <p:cxnSp>
        <p:nvCxnSpPr>
          <p:cNvPr id="225" name="Google Shape;225;p24"/>
          <p:cNvCxnSpPr/>
          <p:nvPr/>
        </p:nvCxnSpPr>
        <p:spPr>
          <a:xfrm flipH="1" rot="10800000">
            <a:off x="6573900" y="2816050"/>
            <a:ext cx="448800" cy="189300"/>
          </a:xfrm>
          <a:prstGeom prst="bentConnector3">
            <a:avLst>
              <a:gd fmla="val 99950" name="adj1"/>
            </a:avLst>
          </a:prstGeom>
          <a:noFill/>
          <a:ln cap="flat" cmpd="sng" w="9525">
            <a:solidFill>
              <a:schemeClr val="dk1"/>
            </a:solidFill>
            <a:prstDash val="solid"/>
            <a:round/>
            <a:headEnd len="med" w="med" type="none"/>
            <a:tailEnd len="med" w="med" type="stealth"/>
          </a:ln>
        </p:spPr>
      </p:cxnSp>
      <p:cxnSp>
        <p:nvCxnSpPr>
          <p:cNvPr id="226" name="Google Shape;226;p24"/>
          <p:cNvCxnSpPr/>
          <p:nvPr/>
        </p:nvCxnSpPr>
        <p:spPr>
          <a:xfrm flipH="1">
            <a:off x="6569100" y="3000375"/>
            <a:ext cx="4800" cy="124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Improvements / Bugs / WIP</a:t>
            </a:r>
            <a:endParaRPr/>
          </a:p>
        </p:txBody>
      </p:sp>
      <p:sp>
        <p:nvSpPr>
          <p:cNvPr id="232" name="Google Shape;232;p25"/>
          <p:cNvSpPr txBox="1"/>
          <p:nvPr>
            <p:ph idx="1" type="body"/>
          </p:nvPr>
        </p:nvSpPr>
        <p:spPr>
          <a:xfrm>
            <a:off x="1297500" y="1567550"/>
            <a:ext cx="4852800" cy="30696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Function triggers:</a:t>
            </a:r>
            <a:br>
              <a:rPr lang="en"/>
            </a:br>
            <a:r>
              <a:rPr lang="en"/>
              <a:t>While the </a:t>
            </a:r>
            <a:r>
              <a:rPr lang="en"/>
              <a:t>groundwork</a:t>
            </a:r>
            <a:r>
              <a:rPr lang="en"/>
              <a:t> for IOT devices is present in the project, Http triggers were used </a:t>
            </a:r>
            <a:r>
              <a:rPr lang="en"/>
              <a:t>throughout</a:t>
            </a:r>
            <a:r>
              <a:rPr lang="en"/>
              <a:t> the project to control communication </a:t>
            </a:r>
            <a:r>
              <a:rPr lang="en"/>
              <a:t>between the IOT device and the web application. </a:t>
            </a:r>
            <a:br>
              <a:rPr lang="en"/>
            </a:br>
            <a:r>
              <a:rPr lang="en"/>
              <a:t>Using Azure IOT Hub and devices, while controlling the functionality through IOT triggers proved to be difficult using a virtual machine to simulate the usage of a Raspberry Pi 4. </a:t>
            </a:r>
            <a:endParaRPr/>
          </a:p>
          <a:p>
            <a:pPr indent="-311150" lvl="0" marL="457200" rtl="0" algn="l">
              <a:spcBef>
                <a:spcPts val="0"/>
              </a:spcBef>
              <a:spcAft>
                <a:spcPts val="0"/>
              </a:spcAft>
              <a:buSzPts val="1300"/>
              <a:buChar char="●"/>
            </a:pPr>
            <a:r>
              <a:rPr lang="en"/>
              <a:t>Admin user page:</a:t>
            </a:r>
            <a:br>
              <a:rPr lang="en"/>
            </a:br>
            <a:r>
              <a:rPr lang="en"/>
              <a:t>Monitor tables data and IOT.Using the information from Azure hub proved to be sufficient for admin information, a standalone web application is possible but might be redundant.</a:t>
            </a:r>
            <a:endParaRPr/>
          </a:p>
        </p:txBody>
      </p:sp>
      <p:grpSp>
        <p:nvGrpSpPr>
          <p:cNvPr id="233" name="Google Shape;233;p25"/>
          <p:cNvGrpSpPr/>
          <p:nvPr/>
        </p:nvGrpSpPr>
        <p:grpSpPr>
          <a:xfrm>
            <a:off x="6150296" y="892148"/>
            <a:ext cx="1873949" cy="3957251"/>
            <a:chOff x="6606300" y="181900"/>
            <a:chExt cx="2143125" cy="4851951"/>
          </a:xfrm>
        </p:grpSpPr>
        <p:pic>
          <p:nvPicPr>
            <p:cNvPr id="234" name="Google Shape;234;p25"/>
            <p:cNvPicPr preferRelativeResize="0"/>
            <p:nvPr/>
          </p:nvPicPr>
          <p:blipFill>
            <a:blip r:embed="rId3">
              <a:alphaModFix/>
            </a:blip>
            <a:stretch>
              <a:fillRect/>
            </a:stretch>
          </p:blipFill>
          <p:spPr>
            <a:xfrm>
              <a:off x="6711087" y="472225"/>
              <a:ext cx="1933575" cy="4292476"/>
            </a:xfrm>
            <a:prstGeom prst="rect">
              <a:avLst/>
            </a:prstGeom>
            <a:noFill/>
            <a:ln>
              <a:noFill/>
            </a:ln>
          </p:spPr>
        </p:pic>
        <p:pic>
          <p:nvPicPr>
            <p:cNvPr id="235" name="Google Shape;235;p25"/>
            <p:cNvPicPr preferRelativeResize="0"/>
            <p:nvPr/>
          </p:nvPicPr>
          <p:blipFill>
            <a:blip r:embed="rId4">
              <a:alphaModFix/>
            </a:blip>
            <a:stretch>
              <a:fillRect/>
            </a:stretch>
          </p:blipFill>
          <p:spPr>
            <a:xfrm>
              <a:off x="6606300" y="181900"/>
              <a:ext cx="2143125" cy="4851951"/>
            </a:xfrm>
            <a:prstGeom prst="rect">
              <a:avLst/>
            </a:prstGeom>
            <a:noFill/>
            <a:ln>
              <a:noFill/>
            </a:ln>
          </p:spPr>
        </p:pic>
      </p:grpSp>
      <p:pic>
        <p:nvPicPr>
          <p:cNvPr id="236" name="Google Shape;236;p25"/>
          <p:cNvPicPr preferRelativeResize="0"/>
          <p:nvPr/>
        </p:nvPicPr>
        <p:blipFill>
          <a:blip r:embed="rId5">
            <a:alphaModFix/>
          </a:blip>
          <a:stretch>
            <a:fillRect/>
          </a:stretch>
        </p:blipFill>
        <p:spPr>
          <a:xfrm>
            <a:off x="6329963" y="3675400"/>
            <a:ext cx="1514625" cy="497350"/>
          </a:xfrm>
          <a:prstGeom prst="rect">
            <a:avLst/>
          </a:prstGeom>
          <a:noFill/>
          <a:ln>
            <a:noFill/>
          </a:ln>
        </p:spPr>
      </p:pic>
      <p:pic>
        <p:nvPicPr>
          <p:cNvPr id="237" name="Google Shape;237;p25"/>
          <p:cNvPicPr preferRelativeResize="0"/>
          <p:nvPr/>
        </p:nvPicPr>
        <p:blipFill>
          <a:blip r:embed="rId6">
            <a:alphaModFix/>
          </a:blip>
          <a:stretch>
            <a:fillRect/>
          </a:stretch>
        </p:blipFill>
        <p:spPr>
          <a:xfrm rot="5400000">
            <a:off x="6347437" y="3706862"/>
            <a:ext cx="443275" cy="428350"/>
          </a:xfrm>
          <a:prstGeom prst="rect">
            <a:avLst/>
          </a:prstGeom>
          <a:noFill/>
          <a:ln>
            <a:noFill/>
          </a:ln>
        </p:spPr>
      </p:pic>
      <p:pic>
        <p:nvPicPr>
          <p:cNvPr id="238" name="Google Shape;238;p25"/>
          <p:cNvPicPr preferRelativeResize="0"/>
          <p:nvPr/>
        </p:nvPicPr>
        <p:blipFill>
          <a:blip r:embed="rId7">
            <a:alphaModFix/>
          </a:blip>
          <a:stretch>
            <a:fillRect/>
          </a:stretch>
        </p:blipFill>
        <p:spPr>
          <a:xfrm flipH="1">
            <a:off x="6813150" y="3713538"/>
            <a:ext cx="507322" cy="421075"/>
          </a:xfrm>
          <a:prstGeom prst="rect">
            <a:avLst/>
          </a:prstGeom>
          <a:noFill/>
          <a:ln>
            <a:noFill/>
          </a:ln>
        </p:spPr>
      </p:pic>
      <p:cxnSp>
        <p:nvCxnSpPr>
          <p:cNvPr id="239" name="Google Shape;239;p25"/>
          <p:cNvCxnSpPr/>
          <p:nvPr/>
        </p:nvCxnSpPr>
        <p:spPr>
          <a:xfrm flipH="1" rot="10800000">
            <a:off x="6573900" y="2816050"/>
            <a:ext cx="448800" cy="189300"/>
          </a:xfrm>
          <a:prstGeom prst="bentConnector3">
            <a:avLst>
              <a:gd fmla="val 99950" name="adj1"/>
            </a:avLst>
          </a:prstGeom>
          <a:noFill/>
          <a:ln cap="flat" cmpd="sng" w="9525">
            <a:solidFill>
              <a:schemeClr val="dk1"/>
            </a:solidFill>
            <a:prstDash val="solid"/>
            <a:round/>
            <a:headEnd len="med" w="med" type="none"/>
            <a:tailEnd len="med" w="med" type="stealth"/>
          </a:ln>
        </p:spPr>
      </p:cxnSp>
      <p:cxnSp>
        <p:nvCxnSpPr>
          <p:cNvPr id="240" name="Google Shape;240;p25"/>
          <p:cNvCxnSpPr/>
          <p:nvPr/>
        </p:nvCxnSpPr>
        <p:spPr>
          <a:xfrm flipH="1">
            <a:off x="6569100" y="3000375"/>
            <a:ext cx="4800" cy="124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1297500" y="1116150"/>
            <a:ext cx="7038900" cy="198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sz="1400"/>
              <a:t>This project is a POC for a smart parking navigation system targeted at closed, primarily underground, parking lots where visibility is limited, orientation is challenging and parking spaces are scarce.</a:t>
            </a:r>
            <a:br>
              <a:rPr lang="en" sz="1400"/>
            </a:br>
            <a:r>
              <a:rPr lang="en" sz="1400"/>
              <a:t>We aim to enhance the ability to navigate through a closed off, GSP disabled parking lot </a:t>
            </a:r>
            <a:r>
              <a:rPr lang="en" sz="1400"/>
              <a:t>environments </a:t>
            </a:r>
            <a:r>
              <a:rPr lang="en" sz="1400"/>
              <a:t>by using an array of cameras to create a system that maps a driver’s position </a:t>
            </a:r>
            <a:r>
              <a:rPr lang="en" sz="1400"/>
              <a:t>by </a:t>
            </a:r>
            <a:r>
              <a:rPr lang="en" sz="1400"/>
              <a:t>using AI and ML to capture license plate numbers and send new locations updates through some  Azure services, directly to a web application in the user’s smartphone.</a:t>
            </a:r>
            <a:endParaRPr sz="1400"/>
          </a:p>
        </p:txBody>
      </p:sp>
      <p:pic>
        <p:nvPicPr>
          <p:cNvPr id="142" name="Google Shape;142;p14"/>
          <p:cNvPicPr preferRelativeResize="0"/>
          <p:nvPr/>
        </p:nvPicPr>
        <p:blipFill>
          <a:blip r:embed="rId3">
            <a:alphaModFix/>
          </a:blip>
          <a:stretch>
            <a:fillRect/>
          </a:stretch>
        </p:blipFill>
        <p:spPr>
          <a:xfrm>
            <a:off x="2584949" y="3024925"/>
            <a:ext cx="3974093" cy="1989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76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System Overview</a:t>
            </a:r>
            <a:endParaRPr/>
          </a:p>
        </p:txBody>
      </p:sp>
      <p:sp>
        <p:nvSpPr>
          <p:cNvPr id="148" name="Google Shape;148;p15"/>
          <p:cNvSpPr txBox="1"/>
          <p:nvPr>
            <p:ph idx="1" type="body"/>
          </p:nvPr>
        </p:nvSpPr>
        <p:spPr>
          <a:xfrm>
            <a:off x="1297500" y="1221575"/>
            <a:ext cx="7038900" cy="33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The smart parking system consists of these key components:</a:t>
            </a:r>
            <a:endParaRPr sz="1200"/>
          </a:p>
          <a:p>
            <a:pPr indent="-304800" lvl="0" marL="457200" rtl="0" algn="l">
              <a:spcBef>
                <a:spcPts val="1200"/>
              </a:spcBef>
              <a:spcAft>
                <a:spcPts val="0"/>
              </a:spcAft>
              <a:buSzPts val="1200"/>
              <a:buChar char="●"/>
            </a:pPr>
            <a:r>
              <a:rPr b="1" lang="en" sz="1200"/>
              <a:t>IOT Module</a:t>
            </a:r>
            <a:endParaRPr b="1" sz="1200"/>
          </a:p>
          <a:p>
            <a:pPr indent="-304800" lvl="1" marL="914400" rtl="0" algn="l">
              <a:spcBef>
                <a:spcPts val="0"/>
              </a:spcBef>
              <a:spcAft>
                <a:spcPts val="0"/>
              </a:spcAft>
              <a:buSzPts val="1200"/>
              <a:buChar char="○"/>
            </a:pPr>
            <a:r>
              <a:rPr lang="en" sz="1200"/>
              <a:t>Camera sensors positioned strategically within the parking lot to capture license plate information and monitor vehicle location.</a:t>
            </a:r>
            <a:endParaRPr sz="1200"/>
          </a:p>
          <a:p>
            <a:pPr indent="-304800" lvl="1" marL="914400" rtl="0" algn="l">
              <a:spcBef>
                <a:spcPts val="0"/>
              </a:spcBef>
              <a:spcAft>
                <a:spcPts val="0"/>
              </a:spcAft>
              <a:buSzPts val="1200"/>
              <a:buChar char="○"/>
            </a:pPr>
            <a:r>
              <a:rPr lang="en" sz="1200"/>
              <a:t>Entrance camera at front gates, Exit cameras at Exit points and optional entry and exit point locations for update cameras throughout the parking lot sections.</a:t>
            </a:r>
            <a:endParaRPr sz="1200"/>
          </a:p>
          <a:p>
            <a:pPr indent="-304800" lvl="1" marL="914400" rtl="0" algn="l">
              <a:spcBef>
                <a:spcPts val="0"/>
              </a:spcBef>
              <a:spcAft>
                <a:spcPts val="0"/>
              </a:spcAft>
              <a:buSzPts val="1200"/>
              <a:buChar char="○"/>
            </a:pPr>
            <a:r>
              <a:rPr lang="en" sz="1200"/>
              <a:t>WiFi and a u</a:t>
            </a:r>
            <a:r>
              <a:rPr lang="en" sz="1200"/>
              <a:t>nique QR code is rendered at the front gates for every vehicle.</a:t>
            </a:r>
            <a:endParaRPr sz="1200"/>
          </a:p>
          <a:p>
            <a:pPr indent="-304800" lvl="1" marL="914400" rtl="0" algn="l">
              <a:spcBef>
                <a:spcPts val="0"/>
              </a:spcBef>
              <a:spcAft>
                <a:spcPts val="0"/>
              </a:spcAft>
              <a:buSzPts val="1200"/>
              <a:buChar char="○"/>
            </a:pPr>
            <a:r>
              <a:rPr lang="en" sz="1200"/>
              <a:t>Occupancy, azure database communication and updates are sent by the device.</a:t>
            </a:r>
            <a:endParaRPr sz="1200"/>
          </a:p>
          <a:p>
            <a:pPr indent="-304800" lvl="0" marL="457200" rtl="0" algn="l">
              <a:spcBef>
                <a:spcPts val="0"/>
              </a:spcBef>
              <a:spcAft>
                <a:spcPts val="0"/>
              </a:spcAft>
              <a:buSzPts val="1200"/>
              <a:buChar char="●"/>
            </a:pPr>
            <a:r>
              <a:rPr b="1" lang="en" sz="1200"/>
              <a:t>Azure Web Application</a:t>
            </a:r>
            <a:endParaRPr b="1" sz="1200"/>
          </a:p>
          <a:p>
            <a:pPr indent="-304800" lvl="1" marL="914400" rtl="0" algn="l">
              <a:spcBef>
                <a:spcPts val="0"/>
              </a:spcBef>
              <a:spcAft>
                <a:spcPts val="0"/>
              </a:spcAft>
              <a:buSzPts val="1200"/>
              <a:buChar char="○"/>
            </a:pPr>
            <a:r>
              <a:rPr lang="en" sz="1200"/>
              <a:t>P</a:t>
            </a:r>
            <a:r>
              <a:rPr lang="en" sz="1200"/>
              <a:t>re rendered </a:t>
            </a:r>
            <a:r>
              <a:rPr lang="en" sz="1200"/>
              <a:t>customized</a:t>
            </a:r>
            <a:r>
              <a:rPr lang="en" sz="1200"/>
              <a:t> map of the parking lot on the navigation screen.</a:t>
            </a:r>
            <a:endParaRPr sz="1200"/>
          </a:p>
          <a:p>
            <a:pPr indent="-304800" lvl="1" marL="914400" rtl="0" algn="l">
              <a:spcBef>
                <a:spcPts val="0"/>
              </a:spcBef>
              <a:spcAft>
                <a:spcPts val="0"/>
              </a:spcAft>
              <a:buSzPts val="1200"/>
              <a:buChar char="○"/>
            </a:pPr>
            <a:r>
              <a:rPr lang="en" sz="1200"/>
              <a:t>Menu actions for </a:t>
            </a:r>
            <a:r>
              <a:rPr lang="en" sz="1200"/>
              <a:t>automatic and</a:t>
            </a:r>
            <a:r>
              <a:rPr lang="en" sz="1200"/>
              <a:t> custom navigation, updates and information, save location options.</a:t>
            </a:r>
            <a:endParaRPr sz="1200"/>
          </a:p>
          <a:p>
            <a:pPr indent="-304800" lvl="1" marL="914400" rtl="0" algn="l">
              <a:spcBef>
                <a:spcPts val="0"/>
              </a:spcBef>
              <a:spcAft>
                <a:spcPts val="0"/>
              </a:spcAft>
              <a:buSzPts val="1200"/>
              <a:buChar char="○"/>
            </a:pPr>
            <a:r>
              <a:rPr lang="en" sz="1200"/>
              <a:t>A</a:t>
            </a:r>
            <a:r>
              <a:rPr lang="en" sz="1200"/>
              <a:t>uxiliary apps options for outdoor vehicle navigation, payment solutions.</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Architecture Overview</a:t>
            </a:r>
            <a:endParaRPr/>
          </a:p>
        </p:txBody>
      </p:sp>
      <p:pic>
        <p:nvPicPr>
          <p:cNvPr id="154" name="Google Shape;154;p16"/>
          <p:cNvPicPr preferRelativeResize="0"/>
          <p:nvPr/>
        </p:nvPicPr>
        <p:blipFill>
          <a:blip r:embed="rId3">
            <a:alphaModFix/>
          </a:blip>
          <a:stretch>
            <a:fillRect/>
          </a:stretch>
        </p:blipFill>
        <p:spPr>
          <a:xfrm>
            <a:off x="1052550" y="1197604"/>
            <a:ext cx="7038900" cy="34565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Flow - </a:t>
            </a:r>
            <a:r>
              <a:rPr lang="en">
                <a:latin typeface="Arial"/>
                <a:ea typeface="Arial"/>
                <a:cs typeface="Arial"/>
                <a:sym typeface="Arial"/>
              </a:rPr>
              <a:t>Initialization:</a:t>
            </a:r>
            <a:endParaRPr>
              <a:latin typeface="Arial"/>
              <a:ea typeface="Arial"/>
              <a:cs typeface="Arial"/>
              <a:sym typeface="Arial"/>
            </a:endParaRPr>
          </a:p>
        </p:txBody>
      </p:sp>
      <p:sp>
        <p:nvSpPr>
          <p:cNvPr id="160" name="Google Shape;160;p17"/>
          <p:cNvSpPr txBox="1"/>
          <p:nvPr>
            <p:ph idx="1" type="body"/>
          </p:nvPr>
        </p:nvSpPr>
        <p:spPr>
          <a:xfrm>
            <a:off x="1297500" y="994375"/>
            <a:ext cx="3865800" cy="58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latin typeface="Arial"/>
                <a:ea typeface="Arial"/>
                <a:cs typeface="Arial"/>
                <a:sym typeface="Arial"/>
              </a:rPr>
              <a:t>Parking lot map is created using the </a:t>
            </a:r>
            <a:r>
              <a:rPr lang="en" sz="1200">
                <a:latin typeface="Arial"/>
                <a:ea typeface="Arial"/>
                <a:cs typeface="Arial"/>
                <a:sym typeface="Arial"/>
              </a:rPr>
              <a:t>blueprints</a:t>
            </a:r>
            <a:r>
              <a:rPr lang="en" sz="1200">
                <a:latin typeface="Arial"/>
                <a:ea typeface="Arial"/>
                <a:cs typeface="Arial"/>
                <a:sym typeface="Arial"/>
              </a:rPr>
              <a:t> of the structure.</a:t>
            </a:r>
            <a:endParaRPr sz="1200"/>
          </a:p>
        </p:txBody>
      </p:sp>
      <p:pic>
        <p:nvPicPr>
          <p:cNvPr id="161" name="Google Shape;161;p17"/>
          <p:cNvPicPr preferRelativeResize="0"/>
          <p:nvPr/>
        </p:nvPicPr>
        <p:blipFill>
          <a:blip r:embed="rId3">
            <a:alphaModFix/>
          </a:blip>
          <a:stretch>
            <a:fillRect/>
          </a:stretch>
        </p:blipFill>
        <p:spPr>
          <a:xfrm>
            <a:off x="5378800" y="426575"/>
            <a:ext cx="1842388" cy="1381826"/>
          </a:xfrm>
          <a:prstGeom prst="rect">
            <a:avLst/>
          </a:prstGeom>
          <a:noFill/>
          <a:ln>
            <a:noFill/>
          </a:ln>
        </p:spPr>
      </p:pic>
      <p:pic>
        <p:nvPicPr>
          <p:cNvPr id="162" name="Google Shape;162;p17"/>
          <p:cNvPicPr preferRelativeResize="0"/>
          <p:nvPr/>
        </p:nvPicPr>
        <p:blipFill>
          <a:blip r:embed="rId4">
            <a:alphaModFix/>
          </a:blip>
          <a:stretch>
            <a:fillRect/>
          </a:stretch>
        </p:blipFill>
        <p:spPr>
          <a:xfrm>
            <a:off x="5378800" y="1957624"/>
            <a:ext cx="1842399" cy="1228260"/>
          </a:xfrm>
          <a:prstGeom prst="rect">
            <a:avLst/>
          </a:prstGeom>
          <a:noFill/>
          <a:ln>
            <a:noFill/>
          </a:ln>
        </p:spPr>
      </p:pic>
      <p:sp>
        <p:nvSpPr>
          <p:cNvPr id="163" name="Google Shape;163;p17"/>
          <p:cNvSpPr txBox="1"/>
          <p:nvPr>
            <p:ph idx="1" type="body"/>
          </p:nvPr>
        </p:nvSpPr>
        <p:spPr>
          <a:xfrm>
            <a:off x="1297500" y="1736475"/>
            <a:ext cx="3991500" cy="17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018"/>
              <a:buNone/>
            </a:pPr>
            <a:r>
              <a:rPr lang="en" sz="1210">
                <a:latin typeface="Arial"/>
                <a:ea typeface="Arial"/>
                <a:cs typeface="Arial"/>
                <a:sym typeface="Arial"/>
              </a:rPr>
              <a:t>Development team is assigned with integrating IOT devices and cameras throughout the parking lot, while maintaining data of each capture point as coordinates for the map.</a:t>
            </a:r>
            <a:endParaRPr sz="1210">
              <a:latin typeface="Arial"/>
              <a:ea typeface="Arial"/>
              <a:cs typeface="Arial"/>
              <a:sym typeface="Arial"/>
            </a:endParaRPr>
          </a:p>
          <a:p>
            <a:pPr indent="0" lvl="0" marL="0" rtl="0" algn="l">
              <a:spcBef>
                <a:spcPts val="0"/>
              </a:spcBef>
              <a:spcAft>
                <a:spcPts val="0"/>
              </a:spcAft>
              <a:buSzPts val="1018"/>
              <a:buNone/>
            </a:pPr>
            <a:r>
              <a:t/>
            </a:r>
            <a:endParaRPr sz="1210">
              <a:latin typeface="Arial"/>
              <a:ea typeface="Arial"/>
              <a:cs typeface="Arial"/>
              <a:sym typeface="Arial"/>
            </a:endParaRPr>
          </a:p>
          <a:p>
            <a:pPr indent="0" lvl="0" marL="0" rtl="0" algn="l">
              <a:spcBef>
                <a:spcPts val="0"/>
              </a:spcBef>
              <a:spcAft>
                <a:spcPts val="0"/>
              </a:spcAft>
              <a:buSzPts val="1018"/>
              <a:buNone/>
            </a:pPr>
            <a:r>
              <a:rPr lang="en" sz="1210">
                <a:latin typeface="Arial"/>
                <a:ea typeface="Arial"/>
                <a:cs typeface="Arial"/>
                <a:sym typeface="Arial"/>
              </a:rPr>
              <a:t>Entry, exit, update points are assigned and other specific instances of the parking lot are mapped.</a:t>
            </a:r>
            <a:endParaRPr sz="1210"/>
          </a:p>
        </p:txBody>
      </p:sp>
      <p:sp>
        <p:nvSpPr>
          <p:cNvPr id="164" name="Google Shape;164;p17"/>
          <p:cNvSpPr txBox="1"/>
          <p:nvPr/>
        </p:nvSpPr>
        <p:spPr>
          <a:xfrm>
            <a:off x="1297500" y="3583550"/>
            <a:ext cx="38658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lt1"/>
                </a:solidFill>
              </a:rPr>
              <a:t>A web application is created on Azure Platform that will run on Azure’s services.</a:t>
            </a:r>
            <a:endParaRPr sz="1200">
              <a:solidFill>
                <a:schemeClr val="lt1"/>
              </a:solidFill>
            </a:endParaRPr>
          </a:p>
          <a:p>
            <a:pPr indent="0" lvl="0" marL="0" rtl="0" algn="l">
              <a:lnSpc>
                <a:spcPct val="115000"/>
              </a:lnSpc>
              <a:spcBef>
                <a:spcPts val="0"/>
              </a:spcBef>
              <a:spcAft>
                <a:spcPts val="0"/>
              </a:spcAft>
              <a:buNone/>
            </a:pPr>
            <a:br>
              <a:rPr lang="en" sz="1200">
                <a:solidFill>
                  <a:schemeClr val="lt1"/>
                </a:solidFill>
              </a:rPr>
            </a:br>
            <a:r>
              <a:rPr lang="en" sz="1200">
                <a:solidFill>
                  <a:schemeClr val="lt1"/>
                </a:solidFill>
              </a:rPr>
              <a:t>Authorization for administrative actions and data accessibility are assigned to the parking lot personal.</a:t>
            </a:r>
            <a:endParaRPr sz="1200">
              <a:solidFill>
                <a:schemeClr val="lt1"/>
              </a:solidFill>
              <a:latin typeface="Lato"/>
              <a:ea typeface="Lato"/>
              <a:cs typeface="Lato"/>
              <a:sym typeface="Lato"/>
            </a:endParaRPr>
          </a:p>
        </p:txBody>
      </p:sp>
      <p:pic>
        <p:nvPicPr>
          <p:cNvPr id="165" name="Google Shape;165;p17"/>
          <p:cNvPicPr preferRelativeResize="0"/>
          <p:nvPr/>
        </p:nvPicPr>
        <p:blipFill>
          <a:blip r:embed="rId5">
            <a:alphaModFix/>
          </a:blip>
          <a:stretch>
            <a:fillRect/>
          </a:stretch>
        </p:blipFill>
        <p:spPr>
          <a:xfrm>
            <a:off x="5441400" y="3338284"/>
            <a:ext cx="1652815" cy="165281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Flow - </a:t>
            </a:r>
            <a:r>
              <a:rPr lang="en">
                <a:latin typeface="Arial"/>
                <a:ea typeface="Arial"/>
                <a:cs typeface="Arial"/>
                <a:sym typeface="Arial"/>
              </a:rPr>
              <a:t>Communication:</a:t>
            </a:r>
            <a:endParaRPr>
              <a:latin typeface="Arial"/>
              <a:ea typeface="Arial"/>
              <a:cs typeface="Arial"/>
              <a:sym typeface="Arial"/>
            </a:endParaRPr>
          </a:p>
        </p:txBody>
      </p:sp>
      <p:sp>
        <p:nvSpPr>
          <p:cNvPr id="171" name="Google Shape;171;p18"/>
          <p:cNvSpPr txBox="1"/>
          <p:nvPr>
            <p:ph idx="1" type="body"/>
          </p:nvPr>
        </p:nvSpPr>
        <p:spPr>
          <a:xfrm>
            <a:off x="1297500" y="1028750"/>
            <a:ext cx="5341200" cy="3171000"/>
          </a:xfrm>
          <a:prstGeom prst="rect">
            <a:avLst/>
          </a:prstGeom>
        </p:spPr>
        <p:txBody>
          <a:bodyPr anchorCtr="0" anchor="t" bIns="91425" lIns="91425" spcFirstLastPara="1" rIns="91425" wrap="square" tIns="91425">
            <a:normAutofit lnSpcReduction="20000"/>
          </a:bodyPr>
          <a:lstStyle/>
          <a:p>
            <a:pPr indent="-307975" lvl="0" marL="457200" rtl="0" algn="l">
              <a:spcBef>
                <a:spcPts val="0"/>
              </a:spcBef>
              <a:spcAft>
                <a:spcPts val="0"/>
              </a:spcAft>
              <a:buSzPts val="1250"/>
              <a:buFont typeface="Arial"/>
              <a:buAutoNum type="arabicPeriod"/>
            </a:pPr>
            <a:r>
              <a:rPr lang="en" sz="1250">
                <a:latin typeface="Arial"/>
                <a:ea typeface="Arial"/>
                <a:cs typeface="Arial"/>
                <a:sym typeface="Arial"/>
              </a:rPr>
              <a:t>Camera picks up a license plate at one of the entry point (entry, exit, section ).</a:t>
            </a:r>
            <a:br>
              <a:rPr lang="en" sz="1250">
                <a:latin typeface="Arial"/>
                <a:ea typeface="Arial"/>
                <a:cs typeface="Arial"/>
                <a:sym typeface="Arial"/>
              </a:rPr>
            </a:br>
            <a:endParaRPr sz="1250">
              <a:latin typeface="Arial"/>
              <a:ea typeface="Arial"/>
              <a:cs typeface="Arial"/>
              <a:sym typeface="Arial"/>
            </a:endParaRPr>
          </a:p>
          <a:p>
            <a:pPr indent="-307975" lvl="0" marL="457200" rtl="0" algn="l">
              <a:spcBef>
                <a:spcPts val="0"/>
              </a:spcBef>
              <a:spcAft>
                <a:spcPts val="0"/>
              </a:spcAft>
              <a:buSzPts val="1250"/>
              <a:buFont typeface="Arial"/>
              <a:buAutoNum type="arabicPeriod"/>
            </a:pPr>
            <a:r>
              <a:rPr lang="en" sz="1250">
                <a:latin typeface="Arial"/>
                <a:ea typeface="Arial"/>
                <a:cs typeface="Arial"/>
                <a:sym typeface="Arial"/>
              </a:rPr>
              <a:t>User can scan a WIFI QR code next to the front gate to be able to get internet access in the </a:t>
            </a:r>
            <a:r>
              <a:rPr lang="en" sz="1250">
                <a:latin typeface="Arial"/>
                <a:ea typeface="Arial"/>
                <a:cs typeface="Arial"/>
                <a:sym typeface="Arial"/>
              </a:rPr>
              <a:t>underground</a:t>
            </a:r>
            <a:r>
              <a:rPr lang="en" sz="1250">
                <a:latin typeface="Arial"/>
                <a:ea typeface="Arial"/>
                <a:cs typeface="Arial"/>
                <a:sym typeface="Arial"/>
              </a:rPr>
              <a:t> parking lot.</a:t>
            </a:r>
            <a:br>
              <a:rPr lang="en" sz="1250">
                <a:latin typeface="Arial"/>
                <a:ea typeface="Arial"/>
                <a:cs typeface="Arial"/>
                <a:sym typeface="Arial"/>
              </a:rPr>
            </a:br>
            <a:endParaRPr sz="1250">
              <a:latin typeface="Arial"/>
              <a:ea typeface="Arial"/>
              <a:cs typeface="Arial"/>
              <a:sym typeface="Arial"/>
            </a:endParaRPr>
          </a:p>
          <a:p>
            <a:pPr indent="-307975" lvl="0" marL="457200" rtl="0" algn="l">
              <a:spcBef>
                <a:spcPts val="0"/>
              </a:spcBef>
              <a:spcAft>
                <a:spcPts val="0"/>
              </a:spcAft>
              <a:buSzPts val="1250"/>
              <a:buFont typeface="Arial"/>
              <a:buAutoNum type="arabicPeriod"/>
            </a:pPr>
            <a:r>
              <a:rPr lang="en" sz="1250">
                <a:latin typeface="Arial"/>
                <a:ea typeface="Arial"/>
                <a:cs typeface="Arial"/>
                <a:sym typeface="Arial"/>
              </a:rPr>
              <a:t>The IOT device uses the number captured to create a QR for that number while Azure creates a unique URL that this QR code will be directed to.</a:t>
            </a:r>
            <a:br>
              <a:rPr lang="en" sz="1250">
                <a:latin typeface="Arial"/>
                <a:ea typeface="Arial"/>
                <a:cs typeface="Arial"/>
                <a:sym typeface="Arial"/>
              </a:rPr>
            </a:br>
            <a:endParaRPr sz="1250">
              <a:latin typeface="Arial"/>
              <a:ea typeface="Arial"/>
              <a:cs typeface="Arial"/>
              <a:sym typeface="Arial"/>
            </a:endParaRPr>
          </a:p>
          <a:p>
            <a:pPr indent="-307975" lvl="0" marL="457200" rtl="0" algn="l">
              <a:spcBef>
                <a:spcPts val="0"/>
              </a:spcBef>
              <a:spcAft>
                <a:spcPts val="0"/>
              </a:spcAft>
              <a:buSzPts val="1250"/>
              <a:buFont typeface="Arial"/>
              <a:buAutoNum type="arabicPeriod"/>
            </a:pPr>
            <a:r>
              <a:rPr lang="en" sz="1250">
                <a:latin typeface="Arial"/>
                <a:ea typeface="Arial"/>
                <a:cs typeface="Arial"/>
                <a:sym typeface="Arial"/>
              </a:rPr>
              <a:t>The IOT device then </a:t>
            </a:r>
            <a:r>
              <a:rPr lang="en" sz="1250">
                <a:latin typeface="Arial"/>
                <a:ea typeface="Arial"/>
                <a:cs typeface="Arial"/>
                <a:sym typeface="Arial"/>
              </a:rPr>
              <a:t>renders the QR code on the entry point device’s</a:t>
            </a:r>
            <a:r>
              <a:rPr lang="en" sz="1250">
                <a:latin typeface="Arial"/>
                <a:ea typeface="Arial"/>
                <a:cs typeface="Arial"/>
                <a:sym typeface="Arial"/>
              </a:rPr>
              <a:t> screen.</a:t>
            </a:r>
            <a:br>
              <a:rPr lang="en" sz="1250">
                <a:latin typeface="Arial"/>
                <a:ea typeface="Arial"/>
                <a:cs typeface="Arial"/>
                <a:sym typeface="Arial"/>
              </a:rPr>
            </a:br>
            <a:endParaRPr sz="1250">
              <a:latin typeface="Arial"/>
              <a:ea typeface="Arial"/>
              <a:cs typeface="Arial"/>
              <a:sym typeface="Arial"/>
            </a:endParaRPr>
          </a:p>
          <a:p>
            <a:pPr indent="-307975" lvl="0" marL="457200" rtl="0" algn="l">
              <a:spcBef>
                <a:spcPts val="0"/>
              </a:spcBef>
              <a:spcAft>
                <a:spcPts val="0"/>
              </a:spcAft>
              <a:buSzPts val="1250"/>
              <a:buFont typeface="Arial"/>
              <a:buAutoNum type="arabicPeriod"/>
            </a:pPr>
            <a:r>
              <a:rPr lang="en" sz="1250">
                <a:latin typeface="Arial"/>
                <a:ea typeface="Arial"/>
                <a:cs typeface="Arial"/>
                <a:sym typeface="Arial"/>
              </a:rPr>
              <a:t>The driver will use his smartphone’s camera to capture the QR code and enter the web application.</a:t>
            </a:r>
            <a:endParaRPr/>
          </a:p>
        </p:txBody>
      </p:sp>
      <p:pic>
        <p:nvPicPr>
          <p:cNvPr id="172" name="Google Shape;172;p18"/>
          <p:cNvPicPr preferRelativeResize="0"/>
          <p:nvPr/>
        </p:nvPicPr>
        <p:blipFill>
          <a:blip r:embed="rId3">
            <a:alphaModFix/>
          </a:blip>
          <a:stretch>
            <a:fillRect/>
          </a:stretch>
        </p:blipFill>
        <p:spPr>
          <a:xfrm>
            <a:off x="6985325" y="282050"/>
            <a:ext cx="1706250" cy="1137500"/>
          </a:xfrm>
          <a:prstGeom prst="rect">
            <a:avLst/>
          </a:prstGeom>
          <a:noFill/>
          <a:ln>
            <a:noFill/>
          </a:ln>
        </p:spPr>
      </p:pic>
      <p:pic>
        <p:nvPicPr>
          <p:cNvPr id="173" name="Google Shape;173;p18"/>
          <p:cNvPicPr preferRelativeResize="0"/>
          <p:nvPr/>
        </p:nvPicPr>
        <p:blipFill>
          <a:blip r:embed="rId4">
            <a:alphaModFix/>
          </a:blip>
          <a:stretch>
            <a:fillRect/>
          </a:stretch>
        </p:blipFill>
        <p:spPr>
          <a:xfrm>
            <a:off x="6638700" y="1451594"/>
            <a:ext cx="2399500" cy="527075"/>
          </a:xfrm>
          <a:prstGeom prst="rect">
            <a:avLst/>
          </a:prstGeom>
          <a:noFill/>
          <a:ln>
            <a:noFill/>
          </a:ln>
        </p:spPr>
      </p:pic>
      <p:pic>
        <p:nvPicPr>
          <p:cNvPr id="174" name="Google Shape;174;p18"/>
          <p:cNvPicPr preferRelativeResize="0"/>
          <p:nvPr/>
        </p:nvPicPr>
        <p:blipFill>
          <a:blip r:embed="rId5">
            <a:alphaModFix/>
          </a:blip>
          <a:stretch>
            <a:fillRect/>
          </a:stretch>
        </p:blipFill>
        <p:spPr>
          <a:xfrm>
            <a:off x="6985325" y="2187688"/>
            <a:ext cx="1706250" cy="853125"/>
          </a:xfrm>
          <a:prstGeom prst="rect">
            <a:avLst/>
          </a:prstGeom>
          <a:noFill/>
          <a:ln>
            <a:noFill/>
          </a:ln>
        </p:spPr>
      </p:pic>
      <p:sp>
        <p:nvSpPr>
          <p:cNvPr id="175" name="Google Shape;175;p18"/>
          <p:cNvSpPr/>
          <p:nvPr/>
        </p:nvSpPr>
        <p:spPr>
          <a:xfrm>
            <a:off x="7661450" y="3144900"/>
            <a:ext cx="354000" cy="527100"/>
          </a:xfrm>
          <a:prstGeom prst="downArrow">
            <a:avLst>
              <a:gd fmla="val 50000" name="adj1"/>
              <a:gd fmla="val 50000" name="adj2"/>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18"/>
          <p:cNvPicPr preferRelativeResize="0"/>
          <p:nvPr/>
        </p:nvPicPr>
        <p:blipFill>
          <a:blip r:embed="rId6">
            <a:alphaModFix/>
          </a:blip>
          <a:stretch>
            <a:fillRect/>
          </a:stretch>
        </p:blipFill>
        <p:spPr>
          <a:xfrm>
            <a:off x="7437550" y="3735750"/>
            <a:ext cx="801775" cy="801775"/>
          </a:xfrm>
          <a:prstGeom prst="rect">
            <a:avLst/>
          </a:prstGeom>
          <a:noFill/>
          <a:ln>
            <a:noFill/>
          </a:ln>
        </p:spPr>
      </p:pic>
      <p:pic>
        <p:nvPicPr>
          <p:cNvPr id="177" name="Google Shape;177;p18"/>
          <p:cNvPicPr preferRelativeResize="0"/>
          <p:nvPr/>
        </p:nvPicPr>
        <p:blipFill>
          <a:blip r:embed="rId7">
            <a:alphaModFix/>
          </a:blip>
          <a:stretch>
            <a:fillRect/>
          </a:stretch>
        </p:blipFill>
        <p:spPr>
          <a:xfrm flipH="1">
            <a:off x="6359573" y="3735748"/>
            <a:ext cx="801775" cy="80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Flow - Communication:</a:t>
            </a:r>
            <a:endParaRPr>
              <a:latin typeface="Arial"/>
              <a:ea typeface="Arial"/>
              <a:cs typeface="Arial"/>
              <a:sym typeface="Arial"/>
            </a:endParaRPr>
          </a:p>
        </p:txBody>
      </p:sp>
      <p:sp>
        <p:nvSpPr>
          <p:cNvPr id="183" name="Google Shape;183;p19"/>
          <p:cNvSpPr txBox="1"/>
          <p:nvPr>
            <p:ph idx="1" type="body"/>
          </p:nvPr>
        </p:nvSpPr>
        <p:spPr>
          <a:xfrm>
            <a:off x="1297500" y="1307850"/>
            <a:ext cx="5341200" cy="29187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Font typeface="Arial"/>
              <a:buAutoNum type="arabicPeriod" startAt="4"/>
            </a:pPr>
            <a:r>
              <a:rPr lang="en" sz="1200">
                <a:latin typeface="Arial"/>
                <a:ea typeface="Arial"/>
                <a:cs typeface="Arial"/>
                <a:sym typeface="Arial"/>
              </a:rPr>
              <a:t>Everytime the driver runs into a camera inside the parking lot the camera will capture the number plate and the iot device will activate a function on Azure according to the camera’s role.</a:t>
            </a:r>
            <a:br>
              <a:rPr lang="en"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startAt="4"/>
            </a:pPr>
            <a:r>
              <a:rPr lang="en" sz="1200">
                <a:latin typeface="Arial"/>
                <a:ea typeface="Arial"/>
                <a:cs typeface="Arial"/>
                <a:sym typeface="Arial"/>
              </a:rPr>
              <a:t>Azure will update its tables and will send a SignalR to the necessary URL addresses that has this drivers plate number.</a:t>
            </a:r>
            <a:br>
              <a:rPr lang="en"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startAt="4"/>
            </a:pPr>
            <a:r>
              <a:rPr lang="en" sz="1200">
                <a:latin typeface="Arial"/>
                <a:ea typeface="Arial"/>
                <a:cs typeface="Arial"/>
                <a:sym typeface="Arial"/>
              </a:rPr>
              <a:t>The map in the web application will update according to the new SignalR message.</a:t>
            </a:r>
            <a:br>
              <a:rPr lang="en" sz="1200">
                <a:latin typeface="Arial"/>
                <a:ea typeface="Arial"/>
                <a:cs typeface="Arial"/>
                <a:sym typeface="Arial"/>
              </a:rPr>
            </a:b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startAt="4"/>
            </a:pPr>
            <a:r>
              <a:rPr lang="en" sz="1200">
                <a:latin typeface="Arial"/>
                <a:ea typeface="Arial"/>
                <a:cs typeface="Arial"/>
                <a:sym typeface="Arial"/>
              </a:rPr>
              <a:t>When the driver exits the parking lot through one of the exit points, the IOT device will send a removal function call to Azure which will update its tables and remove this vehicle from them as well. </a:t>
            </a:r>
            <a:endParaRPr sz="1200"/>
          </a:p>
        </p:txBody>
      </p:sp>
      <p:grpSp>
        <p:nvGrpSpPr>
          <p:cNvPr id="184" name="Google Shape;184;p19"/>
          <p:cNvGrpSpPr/>
          <p:nvPr/>
        </p:nvGrpSpPr>
        <p:grpSpPr>
          <a:xfrm>
            <a:off x="6994617" y="1219675"/>
            <a:ext cx="1442966" cy="3095059"/>
            <a:chOff x="6606300" y="181900"/>
            <a:chExt cx="2143125" cy="4851951"/>
          </a:xfrm>
        </p:grpSpPr>
        <p:pic>
          <p:nvPicPr>
            <p:cNvPr id="185" name="Google Shape;185;p19"/>
            <p:cNvPicPr preferRelativeResize="0"/>
            <p:nvPr/>
          </p:nvPicPr>
          <p:blipFill>
            <a:blip r:embed="rId3">
              <a:alphaModFix/>
            </a:blip>
            <a:stretch>
              <a:fillRect/>
            </a:stretch>
          </p:blipFill>
          <p:spPr>
            <a:xfrm>
              <a:off x="6711087" y="472225"/>
              <a:ext cx="1933575" cy="4292476"/>
            </a:xfrm>
            <a:prstGeom prst="rect">
              <a:avLst/>
            </a:prstGeom>
            <a:noFill/>
            <a:ln>
              <a:noFill/>
            </a:ln>
          </p:spPr>
        </p:pic>
        <p:pic>
          <p:nvPicPr>
            <p:cNvPr id="186" name="Google Shape;186;p19"/>
            <p:cNvPicPr preferRelativeResize="0"/>
            <p:nvPr/>
          </p:nvPicPr>
          <p:blipFill>
            <a:blip r:embed="rId4">
              <a:alphaModFix/>
            </a:blip>
            <a:stretch>
              <a:fillRect/>
            </a:stretch>
          </p:blipFill>
          <p:spPr>
            <a:xfrm>
              <a:off x="6606300" y="181900"/>
              <a:ext cx="2143125" cy="4851951"/>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IOT Device</a:t>
            </a:r>
            <a:endParaRPr/>
          </a:p>
        </p:txBody>
      </p:sp>
      <p:sp>
        <p:nvSpPr>
          <p:cNvPr id="192" name="Google Shape;192;p20"/>
          <p:cNvSpPr txBox="1"/>
          <p:nvPr>
            <p:ph idx="1" type="body"/>
          </p:nvPr>
        </p:nvSpPr>
        <p:spPr>
          <a:xfrm>
            <a:off x="1297500" y="1307850"/>
            <a:ext cx="5720100" cy="3171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IOT device is a Raspberry Pi that is attached to several cameras.</a:t>
            </a:r>
            <a:endParaRPr/>
          </a:p>
          <a:p>
            <a:pPr indent="0" lvl="0" marL="0" rtl="0" algn="l">
              <a:spcBef>
                <a:spcPts val="1200"/>
              </a:spcBef>
              <a:spcAft>
                <a:spcPts val="0"/>
              </a:spcAft>
              <a:buNone/>
            </a:pPr>
            <a:r>
              <a:rPr lang="en"/>
              <a:t>In order to detect the license plate number, we have written a code that uses an OCR (Optical Character Recognition) tool  called Tesseract. The code reduces noise in the image and converts it to grayscale. It then performs edge detection, finds contours and looks for contours that have 4 corners. It then uses Tesseract to detect the number.</a:t>
            </a:r>
            <a:endParaRPr/>
          </a:p>
          <a:p>
            <a:pPr indent="0" lvl="0" marL="0" rtl="0" algn="l">
              <a:spcBef>
                <a:spcPts val="1200"/>
              </a:spcBef>
              <a:spcAft>
                <a:spcPts val="1200"/>
              </a:spcAft>
              <a:buNone/>
            </a:pPr>
            <a:r>
              <a:rPr lang="en"/>
              <a:t>The IOT device runs a Python program which initiates the cameras and runs  in parallel the license plate detection algorithm for each frame received by the cameras. It then sends an appropriate http request to Azure Functions. For the entrance camera, the IOT device also presents a QR code enabling the user to connect to the application. Another http request is sent every minute to query the occupancy. </a:t>
            </a:r>
            <a:endParaRPr/>
          </a:p>
        </p:txBody>
      </p:sp>
      <p:pic>
        <p:nvPicPr>
          <p:cNvPr id="193" name="Google Shape;193;p20"/>
          <p:cNvPicPr preferRelativeResize="0"/>
          <p:nvPr/>
        </p:nvPicPr>
        <p:blipFill>
          <a:blip r:embed="rId3">
            <a:alphaModFix/>
          </a:blip>
          <a:stretch>
            <a:fillRect/>
          </a:stretch>
        </p:blipFill>
        <p:spPr>
          <a:xfrm rot="-5400000">
            <a:off x="6395737" y="1612163"/>
            <a:ext cx="3359576" cy="1919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Azure</a:t>
            </a:r>
            <a:endParaRPr/>
          </a:p>
        </p:txBody>
      </p:sp>
      <p:sp>
        <p:nvSpPr>
          <p:cNvPr id="199" name="Google Shape;199;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Azure services that were used in the project for communication, storage and web application deployment:</a:t>
            </a:r>
            <a:endParaRPr/>
          </a:p>
          <a:p>
            <a:pPr indent="0" lvl="0" marL="0" rtl="0" algn="l">
              <a:spcBef>
                <a:spcPts val="1200"/>
              </a:spcBef>
              <a:spcAft>
                <a:spcPts val="0"/>
              </a:spcAft>
              <a:buNone/>
            </a:pPr>
            <a:r>
              <a:rPr b="1" lang="en" sz="1400"/>
              <a:t>Web app</a:t>
            </a:r>
            <a:r>
              <a:rPr lang="en"/>
              <a:t>: web application deployment.</a:t>
            </a:r>
            <a:endParaRPr/>
          </a:p>
          <a:p>
            <a:pPr indent="0" lvl="0" marL="0" rtl="0" algn="l">
              <a:spcBef>
                <a:spcPts val="1200"/>
              </a:spcBef>
              <a:spcAft>
                <a:spcPts val="0"/>
              </a:spcAft>
              <a:buNone/>
            </a:pPr>
            <a:r>
              <a:rPr b="1" lang="en" sz="1400"/>
              <a:t>Functions</a:t>
            </a:r>
            <a:r>
              <a:rPr lang="en"/>
              <a:t>: interaction between the Web app, IOT devices and the user.</a:t>
            </a:r>
            <a:endParaRPr/>
          </a:p>
          <a:p>
            <a:pPr indent="0" lvl="0" marL="0" rtl="0" algn="l">
              <a:spcBef>
                <a:spcPts val="1200"/>
              </a:spcBef>
              <a:spcAft>
                <a:spcPts val="0"/>
              </a:spcAft>
              <a:buNone/>
            </a:pPr>
            <a:r>
              <a:rPr b="1" lang="en" sz="1400"/>
              <a:t>Storage</a:t>
            </a:r>
            <a:r>
              <a:rPr lang="en"/>
              <a:t>: web application sources, database.</a:t>
            </a:r>
            <a:endParaRPr/>
          </a:p>
          <a:p>
            <a:pPr indent="0" lvl="0" marL="0" rtl="0" algn="l">
              <a:spcBef>
                <a:spcPts val="1200"/>
              </a:spcBef>
              <a:spcAft>
                <a:spcPts val="0"/>
              </a:spcAft>
              <a:buNone/>
            </a:pPr>
            <a:r>
              <a:rPr b="1" lang="en" sz="1400"/>
              <a:t>SignalR</a:t>
            </a:r>
            <a:r>
              <a:rPr lang="en"/>
              <a:t>: broadcast update messages.</a:t>
            </a:r>
            <a:endParaRPr/>
          </a:p>
          <a:p>
            <a:pPr indent="0" lvl="0" marL="0" rtl="0" algn="l">
              <a:spcBef>
                <a:spcPts val="1200"/>
              </a:spcBef>
              <a:spcAft>
                <a:spcPts val="1200"/>
              </a:spcAft>
              <a:buNone/>
            </a:pPr>
            <a:r>
              <a:t/>
            </a:r>
            <a:endParaRPr/>
          </a:p>
        </p:txBody>
      </p:sp>
      <p:pic>
        <p:nvPicPr>
          <p:cNvPr id="200" name="Google Shape;200;p21"/>
          <p:cNvPicPr preferRelativeResize="0"/>
          <p:nvPr/>
        </p:nvPicPr>
        <p:blipFill>
          <a:blip r:embed="rId3">
            <a:alphaModFix/>
          </a:blip>
          <a:stretch>
            <a:fillRect/>
          </a:stretch>
        </p:blipFill>
        <p:spPr>
          <a:xfrm>
            <a:off x="6879312" y="0"/>
            <a:ext cx="1651900" cy="1537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